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76" r:id="rId4"/>
    <p:sldId id="294" r:id="rId5"/>
    <p:sldId id="263" r:id="rId6"/>
    <p:sldId id="303" r:id="rId7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CFCFCF"/>
    <a:srgbClr val="FF9933"/>
    <a:srgbClr val="FFCC00"/>
    <a:srgbClr val="FF9900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8780" autoAdjust="0"/>
  </p:normalViewPr>
  <p:slideViewPr>
    <p:cSldViewPr>
      <p:cViewPr>
        <p:scale>
          <a:sx n="80" d="100"/>
          <a:sy n="80" d="100"/>
        </p:scale>
        <p:origin x="-1116" y="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C12443-E12F-4FF1-A748-AA2BF9A10681}" type="datetime1">
              <a:rPr lang="ru-RU"/>
              <a:pPr>
                <a:defRPr/>
              </a:pPr>
              <a:t>25.06.2012</a:t>
            </a:fld>
            <a:endParaRPr lang="ru-RU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FCBFD52-4361-4767-9F21-AD67CBB98F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549C36C-379F-4D6F-829F-A59012EA0C10}" type="datetime1">
              <a:rPr lang="ru-RU"/>
              <a:pPr>
                <a:defRPr/>
              </a:pPr>
              <a:t>25.06.2012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217FF41-B7A1-4358-9F9F-10553CDE88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AD6D62C9-993D-45C4-A095-5E8336443C8E}" type="datetime1">
              <a:rPr lang="ru-RU" smtClean="0"/>
              <a:pPr/>
              <a:t>25.06.2012</a:t>
            </a:fld>
            <a:endParaRPr lang="ru-RU" smtClean="0"/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310380-1062-49CA-8739-B455C98BA5B0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7FCD1DC1-AD95-4130-BA91-77288D97084B}" type="datetime1">
              <a:rPr lang="ru-RU" smtClean="0"/>
              <a:pPr/>
              <a:t>25.06.2012</a:t>
            </a:fld>
            <a:endParaRPr lang="ru-RU" smtClean="0"/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239AF-4A1B-4D12-9384-318EFA494809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B45D1-A832-47AE-88AD-1F48EB5D95D1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msk.b2b.beeline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69088"/>
            <a:ext cx="9144000" cy="188912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ru-RU"/>
              <a:t>Ваш менеджер Артемьева Юлия </a:t>
            </a:r>
            <a:r>
              <a:rPr lang="ru-RU">
                <a:cs typeface="Arial" pitchFamily="34" charset="0"/>
              </a:rPr>
              <a:t>●</a:t>
            </a:r>
            <a:r>
              <a:rPr lang="ru-RU"/>
              <a:t> +7 (909) 993-1693</a:t>
            </a:r>
            <a:r>
              <a:rPr lang="ru-RU">
                <a:cs typeface="Arial" pitchFamily="34" charset="0"/>
              </a:rPr>
              <a:t>, </a:t>
            </a:r>
            <a:r>
              <a:rPr lang="ru-RU"/>
              <a:t>+7 (495) 789-3333, доб. 18272 </a:t>
            </a:r>
            <a:r>
              <a:rPr lang="ru-RU">
                <a:cs typeface="Arial" pitchFamily="34" charset="0"/>
              </a:rPr>
              <a:t>● </a:t>
            </a:r>
            <a:r>
              <a:rPr lang="en-US"/>
              <a:t> YArtemeva@beeline.ru </a:t>
            </a:r>
            <a:endParaRPr lang="ru-RU"/>
          </a:p>
        </p:txBody>
      </p:sp>
      <p:pic>
        <p:nvPicPr>
          <p:cNvPr id="2053" name="Picture 10" descr="Билайн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27988" y="-171450"/>
            <a:ext cx="8953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http://www.msk.beeline.ru/media/91a61de6-6ac7-44df-a238-468ed896ad8a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cnet@mail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8038" y="2276475"/>
            <a:ext cx="2663825" cy="132397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76700"/>
            <a:ext cx="9144000" cy="1630363"/>
          </a:xfrm>
        </p:spPr>
        <p:txBody>
          <a:bodyPr/>
          <a:lstStyle/>
          <a:p>
            <a:pPr eaLnBrk="1" hangingPunct="1"/>
            <a:endParaRPr lang="en-US" sz="2000" b="1" smtClean="0">
              <a:latin typeface="Verdana" pitchFamily="34" charset="0"/>
            </a:endParaRPr>
          </a:p>
          <a:p>
            <a:pPr eaLnBrk="1" hangingPunct="1"/>
            <a:r>
              <a:rPr lang="ru-RU" sz="2000" b="1" smtClean="0">
                <a:latin typeface="Verdana" pitchFamily="34" charset="0"/>
              </a:rPr>
              <a:t>Коммерческое предложение</a:t>
            </a:r>
          </a:p>
          <a:p>
            <a:pPr eaLnBrk="1" hangingPunct="1"/>
            <a:r>
              <a:rPr lang="ru-RU" sz="2000" b="1" smtClean="0">
                <a:latin typeface="Verdana" pitchFamily="34" charset="0"/>
              </a:rPr>
              <a:t>по организации мобильной связи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1905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1800"/>
          </a:p>
        </p:txBody>
      </p:sp>
      <p:pic>
        <p:nvPicPr>
          <p:cNvPr id="3078" name="Picture 7" descr="http://www.msk.beeline.ru/media/91a61de6-6ac7-44df-a238-468ed896ad8a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132138" y="1052513"/>
            <a:ext cx="3095625" cy="286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360040"/>
          </a:xfrm>
        </p:spPr>
        <p:txBody>
          <a:bodyPr/>
          <a:lstStyle/>
          <a:p>
            <a:pPr algn="l" eaLnBrk="1" hangingPunct="1"/>
            <a:r>
              <a:rPr lang="ru-RU" sz="2400" dirty="0" smtClean="0"/>
              <a:t>Краткая    инструкция как  экономить и </a:t>
            </a:r>
            <a:r>
              <a:rPr lang="ru-RU" sz="2400" dirty="0" smtClean="0"/>
              <a:t>заработать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 </a:t>
            </a:r>
            <a:r>
              <a:rPr lang="ru-RU" sz="2400" dirty="0" smtClean="0"/>
              <a:t>на мобильной связи </a:t>
            </a:r>
            <a:r>
              <a:rPr lang="ru-RU" sz="2400" dirty="0" err="1" smtClean="0"/>
              <a:t>Би</a:t>
            </a:r>
            <a:r>
              <a:rPr lang="ru-RU" sz="2400" dirty="0" smtClean="0"/>
              <a:t> </a:t>
            </a:r>
            <a:r>
              <a:rPr lang="ru-RU" sz="2400" dirty="0" err="1" smtClean="0"/>
              <a:t>Лайн</a:t>
            </a:r>
            <a:r>
              <a:rPr lang="en-US" sz="2400" dirty="0" smtClean="0"/>
              <a:t> ; -)</a:t>
            </a:r>
            <a:r>
              <a:rPr lang="ru-RU" sz="2400" dirty="0" smtClean="0"/>
              <a:t> </a:t>
            </a:r>
            <a:r>
              <a:rPr lang="en-US" sz="2400" dirty="0" smtClean="0"/>
              <a:t>!!!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 smtClean="0"/>
          </a:p>
        </p:txBody>
      </p:sp>
      <p:sp>
        <p:nvSpPr>
          <p:cNvPr id="4099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412875"/>
            <a:ext cx="3246438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1400" dirty="0" smtClean="0"/>
          </a:p>
          <a:p>
            <a:pPr eaLnBrk="1" hangingPunct="1">
              <a:lnSpc>
                <a:spcPct val="80000"/>
              </a:lnSpc>
              <a:buNone/>
            </a:pPr>
            <a:endParaRPr lang="ru-RU" sz="1400" dirty="0" smtClean="0"/>
          </a:p>
          <a:p>
            <a:pPr eaLnBrk="1" hangingPunct="1">
              <a:lnSpc>
                <a:spcPct val="80000"/>
              </a:lnSpc>
            </a:pPr>
            <a:endParaRPr lang="ru-RU" sz="1400" dirty="0" smtClean="0"/>
          </a:p>
          <a:p>
            <a:pPr eaLnBrk="1" hangingPunct="1">
              <a:lnSpc>
                <a:spcPct val="80000"/>
              </a:lnSpc>
            </a:pPr>
            <a:endParaRPr lang="ru-RU" sz="1400" dirty="0" smtClean="0"/>
          </a:p>
          <a:p>
            <a:pPr eaLnBrk="1" hangingPunct="1">
              <a:lnSpc>
                <a:spcPct val="80000"/>
              </a:lnSpc>
            </a:pPr>
            <a:endParaRPr lang="ru-RU" sz="1400" dirty="0" smtClean="0"/>
          </a:p>
          <a:p>
            <a:pPr eaLnBrk="1" hangingPunct="1">
              <a:lnSpc>
                <a:spcPct val="80000"/>
              </a:lnSpc>
            </a:pPr>
            <a:endParaRPr lang="ru-RU" sz="1400" dirty="0" smtClean="0"/>
          </a:p>
          <a:p>
            <a:pPr eaLnBrk="1" hangingPunct="1">
              <a:lnSpc>
                <a:spcPct val="80000"/>
              </a:lnSpc>
            </a:pPr>
            <a:endParaRPr lang="ru-RU" sz="1400" dirty="0" smtClean="0"/>
          </a:p>
          <a:p>
            <a:pPr eaLnBrk="1" hangingPunct="1">
              <a:lnSpc>
                <a:spcPct val="80000"/>
              </a:lnSpc>
            </a:pPr>
            <a:endParaRPr lang="ru-RU" sz="1400" dirty="0" smtClean="0"/>
          </a:p>
          <a:p>
            <a:pPr eaLnBrk="1" hangingPunct="1">
              <a:lnSpc>
                <a:spcPct val="80000"/>
              </a:lnSpc>
            </a:pPr>
            <a:endParaRPr lang="ru-RU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200" dirty="0" smtClean="0"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200" dirty="0" smtClean="0">
              <a:latin typeface="Verdana" pitchFamily="34" charset="0"/>
            </a:endParaRPr>
          </a:p>
          <a:p>
            <a:pPr algn="r" eaLnBrk="1" hangingPunct="1">
              <a:lnSpc>
                <a:spcPct val="80000"/>
              </a:lnSpc>
              <a:buFontTx/>
              <a:buNone/>
            </a:pPr>
            <a:r>
              <a:rPr lang="ru-RU" sz="1200" dirty="0" smtClean="0">
                <a:latin typeface="Verdana" pitchFamily="34" charset="0"/>
              </a:rPr>
              <a:t> </a:t>
            </a:r>
            <a:endParaRPr lang="ru-RU" sz="1200" dirty="0" smtClean="0">
              <a:latin typeface="Verdana" pitchFamily="34" charset="0"/>
            </a:endParaRPr>
          </a:p>
        </p:txBody>
      </p:sp>
      <p:sp>
        <p:nvSpPr>
          <p:cNvPr id="4100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67544" y="1124744"/>
            <a:ext cx="8676456" cy="4968552"/>
          </a:xfrm>
        </p:spPr>
        <p:txBody>
          <a:bodyPr/>
          <a:lstStyle/>
          <a:p>
            <a:r>
              <a:rPr lang="ru-RU" sz="1400" dirty="0" smtClean="0"/>
              <a:t>1.Зарегистрируйтесь  в  потребительской сети </a:t>
            </a:r>
            <a:r>
              <a:rPr lang="en-US" sz="1400" dirty="0" err="1" smtClean="0"/>
              <a:t>SCNet</a:t>
            </a:r>
            <a:r>
              <a:rPr lang="en-US" sz="1400" dirty="0" smtClean="0"/>
              <a:t> </a:t>
            </a:r>
            <a:r>
              <a:rPr lang="ru-RU" sz="1400" dirty="0" smtClean="0"/>
              <a:t>. (на сайте компании).</a:t>
            </a:r>
          </a:p>
          <a:p>
            <a:r>
              <a:rPr lang="ru-RU" sz="1400" dirty="0" smtClean="0"/>
              <a:t>2.Получите карту </a:t>
            </a:r>
            <a:r>
              <a:rPr lang="ru-RU" sz="1400" dirty="0" err="1" smtClean="0"/>
              <a:t>Би</a:t>
            </a:r>
            <a:r>
              <a:rPr lang="ru-RU" sz="1400" dirty="0" smtClean="0"/>
              <a:t> </a:t>
            </a:r>
            <a:r>
              <a:rPr lang="ru-RU" sz="1400" dirty="0" err="1" smtClean="0"/>
              <a:t>Лайн</a:t>
            </a:r>
            <a:r>
              <a:rPr lang="ru-RU" sz="1400" dirty="0" smtClean="0"/>
              <a:t> с личным номером (</a:t>
            </a:r>
            <a:r>
              <a:rPr lang="en-US" sz="1400" dirty="0" smtClean="0"/>
              <a:t>ID</a:t>
            </a:r>
            <a:r>
              <a:rPr lang="ru-RU" sz="1400" dirty="0" smtClean="0"/>
              <a:t>).  –в офисе компании или через инструкторов. </a:t>
            </a:r>
          </a:p>
          <a:p>
            <a:r>
              <a:rPr lang="ru-RU" sz="1400" dirty="0" smtClean="0"/>
              <a:t>Необходимое условие передать копию паспорта в офис компании ( можно и по электронной почте на адрес  </a:t>
            </a:r>
            <a:r>
              <a:rPr lang="en-US" sz="1400" u="sng" dirty="0" err="1" smtClean="0">
                <a:hlinkClick r:id="rId3"/>
              </a:rPr>
              <a:t>scnet</a:t>
            </a:r>
            <a:r>
              <a:rPr lang="ru-RU" sz="1400" u="sng" dirty="0" smtClean="0">
                <a:hlinkClick r:id="rId3"/>
              </a:rPr>
              <a:t>@</a:t>
            </a:r>
            <a:r>
              <a:rPr lang="en-US" sz="1400" u="sng" dirty="0" smtClean="0">
                <a:hlinkClick r:id="rId3"/>
              </a:rPr>
              <a:t>mail</a:t>
            </a:r>
            <a:r>
              <a:rPr lang="ru-RU" sz="1400" u="sng" dirty="0" smtClean="0">
                <a:hlinkClick r:id="rId3"/>
              </a:rPr>
              <a:t>.</a:t>
            </a:r>
            <a:r>
              <a:rPr lang="en-US" sz="1400" u="sng" dirty="0" err="1" smtClean="0">
                <a:hlinkClick r:id="rId3"/>
              </a:rPr>
              <a:t>ru</a:t>
            </a:r>
            <a:r>
              <a:rPr lang="ru-RU" sz="1400" dirty="0" smtClean="0"/>
              <a:t>) ; </a:t>
            </a:r>
            <a:r>
              <a:rPr lang="ru-RU" sz="1400" dirty="0" smtClean="0"/>
              <a:t>Больше </a:t>
            </a:r>
            <a:r>
              <a:rPr lang="ru-RU" sz="1400" dirty="0" smtClean="0"/>
              <a:t>информации  Вы можете узнать по  </a:t>
            </a:r>
            <a:r>
              <a:rPr lang="ru-RU" sz="1400" b="1" dirty="0" smtClean="0"/>
              <a:t>тел 8-499-922-69-89 </a:t>
            </a:r>
            <a:r>
              <a:rPr lang="ru-RU" sz="1400" dirty="0" smtClean="0"/>
              <a:t>( Для  Москвы и Московской области ) .</a:t>
            </a:r>
          </a:p>
          <a:p>
            <a:r>
              <a:rPr lang="ru-RU" sz="1400" dirty="0" smtClean="0"/>
              <a:t>Карточка прикрепляется к  Вашему  личному </a:t>
            </a:r>
            <a:r>
              <a:rPr lang="en-US" sz="1400" dirty="0" smtClean="0"/>
              <a:t> </a:t>
            </a:r>
            <a:r>
              <a:rPr lang="en-US" sz="1400" dirty="0" err="1" smtClean="0"/>
              <a:t>SCNet</a:t>
            </a:r>
            <a:r>
              <a:rPr lang="en-US" sz="1400" dirty="0" smtClean="0"/>
              <a:t>  </a:t>
            </a:r>
            <a:r>
              <a:rPr lang="en-US" sz="1400" dirty="0" smtClean="0"/>
              <a:t>ID </a:t>
            </a:r>
            <a:r>
              <a:rPr lang="ru-RU" sz="1400" dirty="0" smtClean="0"/>
              <a:t> номеру пользователя и все последовательные накопления и отчеты будут осуществляться автоматически.</a:t>
            </a:r>
          </a:p>
          <a:p>
            <a:r>
              <a:rPr lang="ru-RU" sz="1400" dirty="0" smtClean="0"/>
              <a:t>3.Для активации карточки надо положить на  вновь приобретенный номер  1180 рублей  ( или другую сумму в зависимости от  тарифного плана Вашего региона) и следовать инструкции </a:t>
            </a:r>
            <a:r>
              <a:rPr lang="ru-RU" sz="1400" dirty="0" err="1" smtClean="0"/>
              <a:t>Би</a:t>
            </a:r>
            <a:r>
              <a:rPr lang="ru-RU" sz="1400" dirty="0" smtClean="0"/>
              <a:t> </a:t>
            </a:r>
            <a:r>
              <a:rPr lang="ru-RU" sz="1400" dirty="0" err="1" smtClean="0"/>
              <a:t>Лайн</a:t>
            </a:r>
            <a:r>
              <a:rPr lang="ru-RU" sz="1400" dirty="0" smtClean="0"/>
              <a:t> </a:t>
            </a:r>
            <a:r>
              <a:rPr lang="en-US" sz="1400" dirty="0" smtClean="0"/>
              <a:t>;</a:t>
            </a:r>
            <a:endParaRPr lang="ru-RU" sz="1400" dirty="0" smtClean="0"/>
          </a:p>
          <a:p>
            <a:r>
              <a:rPr lang="ru-RU" sz="1400" dirty="0" smtClean="0"/>
              <a:t>Дальше оплачивайте как обычно ( через терминалы, в Связном и т.д.) через месяц Ваши накопления будут видны в Вашем  </a:t>
            </a:r>
            <a:r>
              <a:rPr lang="en-US" sz="1400" dirty="0" smtClean="0"/>
              <a:t>back office  Shopping </a:t>
            </a:r>
            <a:r>
              <a:rPr lang="en-US" sz="1400" dirty="0" err="1" smtClean="0"/>
              <a:t>Centra</a:t>
            </a:r>
            <a:r>
              <a:rPr lang="ru-RU" sz="1400" dirty="0" smtClean="0"/>
              <a:t> ( 1 % прямого возврата , 6 % </a:t>
            </a:r>
            <a:r>
              <a:rPr lang="ru-RU" sz="1400" dirty="0" smtClean="0"/>
              <a:t>накопления</a:t>
            </a:r>
            <a:r>
              <a:rPr lang="en-US" sz="1400" dirty="0" smtClean="0"/>
              <a:t> … </a:t>
            </a:r>
            <a:r>
              <a:rPr lang="ru-RU" sz="1400" dirty="0" smtClean="0"/>
              <a:t>) 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4. Привлекайте других участников  программы  и зарабатывайте по   0,5 % на все звонки всех Ваших сотрудников в четыре линии (глубины</a:t>
            </a:r>
            <a:r>
              <a:rPr lang="ru-RU" sz="1400" dirty="0" smtClean="0"/>
              <a:t>)</a:t>
            </a:r>
            <a:r>
              <a:rPr lang="en-US" sz="1400" dirty="0" smtClean="0"/>
              <a:t> </a:t>
            </a:r>
            <a:r>
              <a:rPr lang="ru-RU" sz="1400" dirty="0" smtClean="0"/>
              <a:t>+</a:t>
            </a:r>
            <a:r>
              <a:rPr lang="en-US" sz="1400" dirty="0" smtClean="0"/>
              <a:t> </a:t>
            </a:r>
            <a:r>
              <a:rPr lang="ru-RU" sz="1400" dirty="0" smtClean="0"/>
              <a:t>получа</a:t>
            </a:r>
            <a:r>
              <a:rPr lang="ru-RU" sz="1400" dirty="0" smtClean="0"/>
              <a:t>йте</a:t>
            </a:r>
            <a:r>
              <a:rPr lang="ru-RU" sz="1400" dirty="0" smtClean="0"/>
              <a:t> </a:t>
            </a:r>
            <a:r>
              <a:rPr lang="ru-RU" sz="1400" dirty="0" smtClean="0"/>
              <a:t>100 рублей дополнительного бонуса </a:t>
            </a:r>
            <a:r>
              <a:rPr lang="ru-RU" sz="1400" dirty="0" smtClean="0"/>
              <a:t>на</a:t>
            </a:r>
            <a:r>
              <a:rPr lang="en-US" sz="1400" dirty="0" smtClean="0"/>
              <a:t> </a:t>
            </a:r>
            <a:r>
              <a:rPr lang="ru-RU" sz="1400" dirty="0" smtClean="0"/>
              <a:t>Ваш</a:t>
            </a:r>
            <a:r>
              <a:rPr lang="ru-RU" sz="1400" dirty="0" smtClean="0"/>
              <a:t> </a:t>
            </a:r>
            <a:r>
              <a:rPr lang="en-US" sz="1400" dirty="0" err="1" smtClean="0"/>
              <a:t>SCNet</a:t>
            </a:r>
            <a:r>
              <a:rPr lang="en-US" sz="1400" dirty="0" smtClean="0"/>
              <a:t>  </a:t>
            </a:r>
            <a:r>
              <a:rPr lang="ru-RU" sz="1400" dirty="0" smtClean="0"/>
              <a:t>счет за каждую активированную карточку в Вашей первой линии.  </a:t>
            </a:r>
          </a:p>
          <a:p>
            <a:endParaRPr lang="en-US" sz="1400" dirty="0" smtClean="0"/>
          </a:p>
          <a:p>
            <a:pPr>
              <a:buNone/>
            </a:pPr>
            <a:r>
              <a:rPr lang="en-US" sz="1400" smtClean="0"/>
              <a:t> </a:t>
            </a:r>
            <a:r>
              <a:rPr lang="en-US" sz="1400" smtClean="0"/>
              <a:t>      </a:t>
            </a:r>
            <a:r>
              <a:rPr lang="ru-RU" sz="1400" smtClean="0"/>
              <a:t>Приятного </a:t>
            </a:r>
            <a:r>
              <a:rPr lang="ru-RU" sz="1400" dirty="0" smtClean="0"/>
              <a:t>и денежного </a:t>
            </a:r>
            <a:r>
              <a:rPr lang="en-US" sz="1400" dirty="0" smtClean="0"/>
              <a:t> $$$$  </a:t>
            </a:r>
            <a:r>
              <a:rPr lang="ru-RU" sz="1400" dirty="0" smtClean="0"/>
              <a:t>общения!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</a:t>
            </a:r>
            <a:r>
              <a:rPr lang="en-US" sz="1400" dirty="0" smtClean="0"/>
              <a:t>      </a:t>
            </a:r>
            <a:r>
              <a:rPr lang="en-US" sz="1400" dirty="0" err="1" smtClean="0"/>
              <a:t>Ваш</a:t>
            </a:r>
            <a:r>
              <a:rPr lang="en-US" sz="1400" dirty="0" smtClean="0"/>
              <a:t>  “Shopping  </a:t>
            </a:r>
            <a:r>
              <a:rPr lang="en-US" sz="1400" dirty="0" smtClean="0"/>
              <a:t>Center  </a:t>
            </a:r>
            <a:r>
              <a:rPr lang="en-US" sz="1400" dirty="0" smtClean="0"/>
              <a:t>Network</a:t>
            </a:r>
            <a:r>
              <a:rPr lang="ru-RU" sz="1400" dirty="0" smtClean="0"/>
              <a:t> </a:t>
            </a:r>
            <a:r>
              <a:rPr lang="ru-RU" sz="1400" dirty="0" smtClean="0"/>
              <a:t>©</a:t>
            </a:r>
            <a:r>
              <a:rPr lang="en-US" sz="1400" dirty="0" smtClean="0"/>
              <a:t>” </a:t>
            </a:r>
            <a:r>
              <a:rPr lang="en-US" sz="1400" dirty="0" smtClean="0"/>
              <a:t>!</a:t>
            </a:r>
            <a:endParaRPr lang="ru-RU" sz="1400" dirty="0" smtClean="0"/>
          </a:p>
          <a:p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       </a:t>
            </a:r>
            <a:r>
              <a:rPr lang="ru-RU" sz="1400" dirty="0" smtClean="0"/>
              <a:t>*</a:t>
            </a:r>
            <a:r>
              <a:rPr lang="ru-RU" sz="1400" dirty="0" smtClean="0"/>
              <a:t>Отчет за первый месяц будет происходить 1-10 числа второго календарного месяца после активации карточки( например, начисления по звонкам в июне будет производиться от 1-10 августа ) потом  отчеты будут походить регулярно – с задержкой на один месяц. </a:t>
            </a:r>
            <a:endParaRPr lang="en-US" sz="1400" dirty="0" smtClean="0"/>
          </a:p>
          <a:p>
            <a:endParaRPr lang="ru-RU" sz="1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200" b="1" dirty="0" smtClean="0">
              <a:latin typeface="Verdana" pitchFamily="34" charset="0"/>
            </a:endParaRPr>
          </a:p>
        </p:txBody>
      </p:sp>
      <p:graphicFrame>
        <p:nvGraphicFramePr>
          <p:cNvPr id="5153" name="Group 33"/>
          <p:cNvGraphicFramePr>
            <a:graphicFrameLocks noGrp="1"/>
          </p:cNvGraphicFramePr>
          <p:nvPr/>
        </p:nvGraphicFramePr>
        <p:xfrm>
          <a:off x="179512" y="1196752"/>
          <a:ext cx="208280" cy="4608513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4608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b="1" dirty="0" smtClean="0"/>
              <a:t>Москва М « ВДНХ</a:t>
            </a:r>
            <a:r>
              <a:rPr lang="ru-RU" dirty="0" smtClean="0"/>
              <a:t> </a:t>
            </a:r>
            <a:r>
              <a:rPr lang="ru-RU" b="1" dirty="0" smtClean="0"/>
              <a:t>», Ярославская , 8/7 , 3-й подъезд офис 1, тел 8-499-922-69-89 </a:t>
            </a:r>
            <a:r>
              <a:rPr lang="en-US" b="1" dirty="0" smtClean="0"/>
              <a:t>  scnet@mail.ru</a:t>
            </a:r>
            <a:endParaRPr lang="ru-RU" dirty="0" smtClean="0"/>
          </a:p>
          <a:p>
            <a:endParaRPr lang="ru-RU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b="1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endParaRPr lang="ru-RU" b="1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endParaRPr lang="ru-RU" b="1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endParaRPr lang="ru-RU" b="1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endParaRPr lang="ru-RU" b="1" smtClean="0">
              <a:latin typeface="Verdana" pitchFamily="34" charset="0"/>
            </a:endParaRPr>
          </a:p>
          <a:p>
            <a:pPr eaLnBrk="1" hangingPunct="1">
              <a:buFontTx/>
              <a:buNone/>
            </a:pPr>
            <a:endParaRPr lang="ru-RU" b="1" smtClean="0">
              <a:latin typeface="Verdana" pitchFamily="34" charset="0"/>
            </a:endParaRPr>
          </a:p>
          <a:p>
            <a:pPr algn="ctr" eaLnBrk="1" hangingPunct="1">
              <a:buFontTx/>
              <a:buNone/>
            </a:pPr>
            <a:endParaRPr lang="ru-RU" sz="2000" smtClean="0">
              <a:latin typeface="Verdana" pitchFamily="34" charset="0"/>
            </a:endParaRPr>
          </a:p>
          <a:p>
            <a:pPr algn="ctr" eaLnBrk="1" hangingPunct="1">
              <a:buFontTx/>
              <a:buNone/>
            </a:pPr>
            <a:endParaRPr lang="ru-RU" sz="2000" smtClean="0">
              <a:latin typeface="Verdana" pitchFamily="34" charset="0"/>
            </a:endParaRPr>
          </a:p>
          <a:p>
            <a:pPr algn="ctr" eaLnBrk="1" hangingPunct="1">
              <a:buFontTx/>
              <a:buNone/>
            </a:pPr>
            <a:endParaRPr lang="ru-RU" sz="2000" smtClean="0">
              <a:latin typeface="Verdana" pitchFamily="34" charset="0"/>
            </a:endParaRPr>
          </a:p>
          <a:p>
            <a:pPr algn="ctr" eaLnBrk="1" hangingPunct="1">
              <a:buFontTx/>
              <a:buNone/>
            </a:pPr>
            <a:r>
              <a:rPr lang="ru-RU" sz="2200" smtClean="0">
                <a:latin typeface="Verdana" pitchFamily="34" charset="0"/>
              </a:rPr>
              <a:t>Тарифы для бизнеса</a:t>
            </a:r>
          </a:p>
        </p:txBody>
      </p:sp>
      <p:pic>
        <p:nvPicPr>
          <p:cNvPr id="6147" name="Picture 7" descr="056750a4-fc8a-4f0c-93a2-ac0a33d9c19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125538"/>
            <a:ext cx="4848225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b="1" dirty="0" smtClean="0"/>
              <a:t>Москва М « ВДНХ</a:t>
            </a:r>
            <a:r>
              <a:rPr lang="ru-RU" dirty="0" smtClean="0"/>
              <a:t> </a:t>
            </a:r>
            <a:r>
              <a:rPr lang="ru-RU" b="1" dirty="0" smtClean="0"/>
              <a:t>», Ярославская , 8/7 , 3-й подъезд офис 1, тел 8-499-922-69-89 </a:t>
            </a:r>
            <a:r>
              <a:rPr lang="en-US" b="1" dirty="0" smtClean="0"/>
              <a:t>  scnet@mail.ru</a:t>
            </a:r>
            <a:endParaRPr lang="ru-RU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038225"/>
          </a:xfrm>
        </p:spPr>
        <p:txBody>
          <a:bodyPr/>
          <a:lstStyle/>
          <a:p>
            <a:pPr eaLnBrk="1" hangingPunct="1"/>
            <a:r>
              <a:rPr lang="ru-RU" sz="1600" b="1" smtClean="0">
                <a:latin typeface="Verdana" pitchFamily="34" charset="0"/>
              </a:rPr>
              <a:t>Безлимитный тариф по Москве и МО </a:t>
            </a:r>
            <a:r>
              <a:rPr lang="ru-RU" sz="1600" smtClean="0">
                <a:latin typeface="Verdana" pitchFamily="34" charset="0"/>
              </a:rPr>
              <a:t>(цены в рублях с НДС)</a:t>
            </a:r>
          </a:p>
        </p:txBody>
      </p:sp>
      <p:graphicFrame>
        <p:nvGraphicFramePr>
          <p:cNvPr id="21985" name="Group 481"/>
          <p:cNvGraphicFramePr>
            <a:graphicFrameLocks noGrp="1"/>
          </p:cNvGraphicFramePr>
          <p:nvPr>
            <p:ph sz="half" idx="1"/>
          </p:nvPr>
        </p:nvGraphicFramePr>
        <p:xfrm>
          <a:off x="179388" y="765175"/>
          <a:ext cx="8640960" cy="6173762"/>
        </p:xfrm>
        <a:graphic>
          <a:graphicData uri="http://schemas.openxmlformats.org/drawingml/2006/table">
            <a:tbl>
              <a:tblPr/>
              <a:tblGrid>
                <a:gridCol w="4536504"/>
                <a:gridCol w="1919907"/>
                <a:gridCol w="2184549"/>
              </a:tblGrid>
              <a:tr h="2041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Формула Свободы Москва 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Формула Свободы Область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Направление выгоды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Москва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Московская область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Подключение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Гарантийный взнос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Абонентская плата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 CYR" charset="-52"/>
                        </a:rPr>
                        <a:t>за федеральный номер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180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1180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Абонентская плата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 CYR" charset="-52"/>
                        </a:rPr>
                        <a:t>за федеральный номер, со скидкой 20%</a:t>
                      </a:r>
                      <a:r>
                        <a:rPr kumimoji="0" lang="ru-RU" sz="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 CYR" charset="-52"/>
                        </a:rPr>
                        <a:t> 1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944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944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Количество включенных минут (в месяц)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000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000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Абонентская плата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 CYR" charset="-52"/>
                        </a:rPr>
                        <a:t>за федеральный номер с опцией «Плюс» (стирает границу Москвы и МО, увеличивает  включенные минуты до 4000)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1680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1680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Абонентская плата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 CYR" charset="-52"/>
                        </a:rPr>
                        <a:t>за федеральный номер с опцией «Плюс» , со скидкой 20%</a:t>
                      </a:r>
                      <a:r>
                        <a:rPr kumimoji="0" lang="ru-RU" sz="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 CYR" charset="-52"/>
                        </a:rPr>
                        <a:t> 1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1344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1344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  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Услуги местной связи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    Входящие вызовы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Исходящие вызовы на телефоны «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Билайн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», других операторов, городские номера до 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000 мин.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Исходящие вызовы на телефоны «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Билайн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», других операторов, городские номера с 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001-й минуты    при 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находжении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 в МО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5,90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Исходящие вызовы на телефоны «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Билайн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», других операторов, городские номера с 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001-й минуты    при 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находжении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 в Москве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5,90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Услуги междугородной связи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3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800" dirty="0" smtClean="0"/>
                        <a:t>Исходящие вызовы на телефоны «</a:t>
                      </a:r>
                      <a:r>
                        <a:rPr lang="ru-RU" sz="800" dirty="0" err="1" smtClean="0"/>
                        <a:t>Билайн</a:t>
                      </a:r>
                      <a:r>
                        <a:rPr lang="ru-RU" sz="800" dirty="0" smtClean="0"/>
                        <a:t> Бизнес» других регионов России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4,45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4,45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    Других операторов мобильной и фиксированной связи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6 минут разговора – 12</a:t>
                      </a:r>
                    </a:p>
                    <a:p>
                      <a:pPr algn="ctr"/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с 7-й минуты разговора – 6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6 минут разговора – 12</a:t>
                      </a:r>
                    </a:p>
                    <a:p>
                      <a:pPr algn="ctr"/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с 7-й минуты разговора – 6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Дополнительные услуги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Исходящие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SMS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внутри договора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4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Мобильный 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GPRS-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Интернет (за 1 Мб переданных/полученных данных 12:00-00:00/00:00-12:00,)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7,45/3,45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7,45/3,45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8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Безлимитный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интернет </a:t>
                      </a:r>
                      <a:r>
                        <a:rPr lang="ru-RU" sz="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Verdana" pitchFamily="34" charset="0"/>
                        </a:rPr>
                        <a:t>без ограничений по трафику и скорости при нахождении в домашней сети (скорость снижается до 64 Кбит/сек при достижении порогового значения трафика в 1 Гб)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236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236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6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MMS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6,45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6,45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69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b="1" dirty="0" smtClean="0"/>
              <a:t>Москва М « ВДНХ</a:t>
            </a:r>
            <a:r>
              <a:rPr lang="ru-RU" dirty="0" smtClean="0"/>
              <a:t> </a:t>
            </a:r>
            <a:r>
              <a:rPr lang="ru-RU" b="1" dirty="0" smtClean="0"/>
              <a:t>», Ярославская , 8/7 , 3-й подъезд офис 1, тел 8-499-922-69-89 </a:t>
            </a:r>
            <a:r>
              <a:rPr lang="en-US" b="1" dirty="0" smtClean="0"/>
              <a:t>  scnet@mail.ru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229600" cy="1038225"/>
          </a:xfrm>
        </p:spPr>
        <p:txBody>
          <a:bodyPr/>
          <a:lstStyle/>
          <a:p>
            <a:pPr eaLnBrk="1" hangingPunct="1"/>
            <a:r>
              <a:rPr lang="ru-RU" sz="1600" b="1" dirty="0" smtClean="0">
                <a:latin typeface="Verdana" pitchFamily="34" charset="0"/>
              </a:rPr>
              <a:t> </a:t>
            </a:r>
            <a:r>
              <a:rPr lang="en-US" sz="1600" b="1" dirty="0" smtClean="0">
                <a:latin typeface="Verdana" pitchFamily="34" charset="0"/>
              </a:rPr>
              <a:t>T</a:t>
            </a:r>
            <a:r>
              <a:rPr lang="ru-RU" sz="1600" b="1" dirty="0" err="1" smtClean="0">
                <a:latin typeface="Verdana" pitchFamily="34" charset="0"/>
              </a:rPr>
              <a:t>ариф</a:t>
            </a:r>
            <a:r>
              <a:rPr lang="ru-RU" sz="1600" b="1" dirty="0" smtClean="0">
                <a:latin typeface="Verdana" pitchFamily="34" charset="0"/>
              </a:rPr>
              <a:t> </a:t>
            </a:r>
            <a:r>
              <a:rPr lang="ru-RU" sz="1600" b="1" dirty="0" smtClean="0"/>
              <a:t>Всё включено L</a:t>
            </a:r>
            <a:r>
              <a:rPr lang="en-US" sz="1600" dirty="0" smtClean="0"/>
              <a:t>   </a:t>
            </a:r>
            <a:r>
              <a:rPr lang="ru-RU" sz="1600" dirty="0" smtClean="0">
                <a:latin typeface="Verdana" pitchFamily="34" charset="0"/>
              </a:rPr>
              <a:t>(цены в рублях с НДС)</a:t>
            </a:r>
          </a:p>
        </p:txBody>
      </p:sp>
      <p:sp>
        <p:nvSpPr>
          <p:cNvPr id="9219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ru-RU" dirty="0" smtClean="0"/>
              <a:t>Ваш </a:t>
            </a:r>
            <a:r>
              <a:rPr lang="ru-RU" dirty="0" err="1" smtClean="0"/>
              <a:t>мене</a:t>
            </a:r>
            <a:r>
              <a:rPr lang="ru-RU" b="1" dirty="0" err="1" smtClean="0"/>
              <a:t>Москва</a:t>
            </a:r>
            <a:r>
              <a:rPr lang="ru-RU" b="1" dirty="0" smtClean="0"/>
              <a:t> М « ВДНХ</a:t>
            </a:r>
            <a:r>
              <a:rPr lang="ru-RU" dirty="0" smtClean="0"/>
              <a:t> </a:t>
            </a:r>
            <a:r>
              <a:rPr lang="ru-RU" b="1" dirty="0" smtClean="0"/>
              <a:t>», Ярославская , 8/7 , 3-й подъезд офис 1, тел 8-499-922-69-89 </a:t>
            </a:r>
            <a:r>
              <a:rPr lang="en-US" b="1" dirty="0" smtClean="0"/>
              <a:t>  scnet@mail.ru</a:t>
            </a:r>
            <a:endParaRPr lang="ru-RU" dirty="0" smtClean="0"/>
          </a:p>
          <a:p>
            <a:r>
              <a:rPr lang="ru-RU" dirty="0" err="1" smtClean="0"/>
              <a:t>дже</a:t>
            </a:r>
            <a:endParaRPr lang="en-US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8312" y="1052513"/>
          <a:ext cx="8496175" cy="5562069"/>
        </p:xfrm>
        <a:graphic>
          <a:graphicData uri="http://schemas.openxmlformats.org/drawingml/2006/table">
            <a:tbl>
              <a:tblPr/>
              <a:tblGrid>
                <a:gridCol w="5908873"/>
                <a:gridCol w="2587302"/>
              </a:tblGrid>
              <a:tr h="2253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Специальный +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Направление выгоды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 всей России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Подключение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  <a:endParaRPr kumimoji="0" 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Гарантийный взнос 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Times New Roman"/>
                          <a:cs typeface="Times New Roman"/>
                        </a:rPr>
                        <a:t> Тип номера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федеральный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Система расчетов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предоплатная</a:t>
                      </a:r>
                      <a:r>
                        <a:rPr lang="ru-RU" sz="1000" baseline="300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Абонентская плата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500 руб. в месяц</a:t>
                      </a:r>
                      <a:r>
                        <a:rPr lang="ru-RU" sz="1000" b="1" baseline="30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Услуги местной связи (за 1 мин. круглосуточно)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baseline="30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Включено в абонентскую плату: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Исходящие вызовы на любые местные номера и номера Билайн других регионов России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300 минут</a:t>
                      </a:r>
                      <a:r>
                        <a:rPr lang="ru-RU" sz="1000" b="1" baseline="30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Безлимитный мобильный Интернет</a:t>
                      </a:r>
                      <a:r>
                        <a:rPr lang="ru-RU" sz="1000" b="1" baseline="30000">
                          <a:latin typeface="Calibri"/>
                          <a:ea typeface="Times New Roman"/>
                          <a:cs typeface="Times New Roman"/>
                        </a:rPr>
                        <a:t>18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Исходящие SMS-сообщения на местные мобильные номера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3000 SMS</a:t>
                      </a:r>
                      <a:r>
                        <a:rPr lang="ru-RU" sz="1000" b="1" baseline="300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Исходящие MMS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3000 MMS</a:t>
                      </a:r>
                      <a:r>
                        <a:rPr lang="ru-RU" sz="1000" b="1" baseline="30000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Все входящие вызовы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Исходящие вызовы на любые номера Московского региона за пределами включенных минут</a:t>
                      </a:r>
                      <a:r>
                        <a:rPr lang="ru-RU" sz="1000" baseline="30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2 руб.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35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Услуги междугородной связи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55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Исходящие вызовы на любые номера других регионов России и номера Билайн за пределами включенных минут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8 руб.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Специальные услуги связи**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Услуги международной связи</a:t>
                      </a:r>
                      <a:r>
                        <a:rPr lang="ru-RU" sz="1000" b="1" baseline="300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Исходящие вызовы на телефоны «Билайн» стран СНГ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12 руб.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Исходящие вызовы на другие телефоны стран СНГ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24 руб.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Исходящие вызовы в Европу, США, Канаду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35 руб.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E0"/>
                    </a:solidFill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Северная и Центральная Америка (без США и Канады)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40 руб.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Вызовы в остальные страны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55 руб.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Услуга «Домашний регион»</a:t>
                      </a:r>
                      <a:r>
                        <a:rPr lang="ru-RU" sz="1000" b="1" baseline="300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подключение</a:t>
                      </a:r>
                      <a:r>
                        <a:rPr lang="ru-RU" sz="1000" baseline="300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000">
                          <a:latin typeface="Calibri"/>
                          <a:ea typeface="Times New Roman"/>
                          <a:cs typeface="Times New Roman"/>
                        </a:rPr>
                        <a:t>/ежедневная абонентская плата</a:t>
                      </a:r>
                      <a:r>
                        <a:rPr lang="ru-RU" sz="1000" baseline="300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Calibri"/>
                          <a:ea typeface="Times New Roman"/>
                          <a:cs typeface="Times New Roman"/>
                        </a:rPr>
                        <a:t>0 руб.*/2 руб.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alibri"/>
                          <a:ea typeface="Times New Roman"/>
                          <a:cs typeface="Times New Roman"/>
                        </a:rPr>
                        <a:t>Услуги роуминга</a:t>
                      </a:r>
                      <a:r>
                        <a:rPr lang="ru-RU" sz="1000" b="1" baseline="30000" dirty="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000" b="1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alibri"/>
                          <a:ea typeface="Times New Roman"/>
                          <a:cs typeface="Times New Roman"/>
                        </a:rPr>
                        <a:t>согласно тарифам Оператора***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Beeline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620713"/>
            <a:ext cx="160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103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8913"/>
            <a:ext cx="5172075" cy="638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 Box 1036"/>
          <p:cNvSpPr txBox="1">
            <a:spLocks noChangeArrowheads="1"/>
          </p:cNvSpPr>
          <p:nvPr/>
        </p:nvSpPr>
        <p:spPr bwMode="auto">
          <a:xfrm>
            <a:off x="4716463" y="3141663"/>
            <a:ext cx="3757612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>
                <a:solidFill>
                  <a:schemeClr val="tx2"/>
                </a:solidFill>
              </a:rPr>
              <a:t>Легкий шаг </a:t>
            </a:r>
            <a:endParaRPr lang="en-US" sz="4000">
              <a:solidFill>
                <a:schemeClr val="tx2"/>
              </a:solidFill>
            </a:endParaRPr>
          </a:p>
          <a:p>
            <a:r>
              <a:rPr lang="ru-RU" sz="4000">
                <a:solidFill>
                  <a:schemeClr val="tx2"/>
                </a:solidFill>
              </a:rPr>
              <a:t>в «Билайн»</a:t>
            </a:r>
            <a:endParaRPr lang="ru-RU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828</Words>
  <Application>Microsoft Office PowerPoint</Application>
  <PresentationFormat>Экран (4:3)</PresentationFormat>
  <Paragraphs>160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Оформление по умолчанию</vt:lpstr>
      <vt:lpstr>Слайд 1</vt:lpstr>
      <vt:lpstr>Краткая    инструкция как  экономить и заработать  на мобильной связи Би Лайн ; -) !!!  </vt:lpstr>
      <vt:lpstr>Слайд 3</vt:lpstr>
      <vt:lpstr>Безлимитный тариф по Москве и МО (цены в рублях с НДС)</vt:lpstr>
      <vt:lpstr> Tариф Всё включено L   (цены в рублях с НДС)</vt:lpstr>
      <vt:lpstr>Слайд 6</vt:lpstr>
    </vt:vector>
  </TitlesOfParts>
  <Company>VIMPELCOM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Антипина</dc:creator>
  <cp:lastModifiedBy>PB</cp:lastModifiedBy>
  <cp:revision>169</cp:revision>
  <dcterms:created xsi:type="dcterms:W3CDTF">2008-08-28T06:22:51Z</dcterms:created>
  <dcterms:modified xsi:type="dcterms:W3CDTF">2012-06-25T12:57:25Z</dcterms:modified>
</cp:coreProperties>
</file>